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897E4A-3848-41CA-9AC9-8F09A70949C2}" type="datetimeFigureOut">
              <a:rPr lang="en-GB" smtClean="0"/>
              <a:t>02/01/2017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F9EDFA-776E-4F66-A4C7-5595CD0A78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888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lesson should take 1.5 – 2 hours:</a:t>
            </a:r>
            <a:r>
              <a:rPr lang="en-GB" baseline="0" dirty="0" smtClean="0"/>
              <a:t> discussion: 10 - 20 mins; prediction: 10 mins; scanning: 10 mins; vocabulary: 15 mins; reading for detail: 20 mins; planning letter: 10 mins; writing letter 20 - 30 mins.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9EDFA-776E-4F66-A4C7-5595CD0A787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885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KEY: 1/T   2/T   3/F (after</a:t>
            </a:r>
            <a:r>
              <a:rPr lang="en-GB" baseline="0" dirty="0" smtClean="0"/>
              <a:t> 20 years)   4/T   5/F   6/T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9EDFA-776E-4F66-A4C7-5595CD0A787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210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KEY: 1/c   2/g   3/j   4/h</a:t>
            </a:r>
            <a:r>
              <a:rPr lang="en-GB" baseline="0" dirty="0" smtClean="0"/>
              <a:t>   5/d   6/e   7/j   8/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  9/f   10/b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9EDFA-776E-4F66-A4C7-5595CD0A787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137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KEY: 1/ exports</a:t>
            </a:r>
            <a:r>
              <a:rPr lang="en-GB" baseline="0" dirty="0" smtClean="0"/>
              <a:t> used for surgical instruments and mobiles; money/houses for local community; starting social programmes   2/ high energy use; pollutes air, wind and water; pollution causes many illnesses and death; problems with fish; changing the forests   3/ legal proceedings by workers; indigenous groups blocking the mine    4/ tax problems; paramilitary / guerrilla violence and connections; difference in lifestyle between mine managers and local people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9EDFA-776E-4F66-A4C7-5595CD0A787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645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BB08-F093-4789-8C9E-F8C57E9AE1C1}" type="datetimeFigureOut">
              <a:rPr lang="en-GB" smtClean="0"/>
              <a:t>02/01/2017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BB08-F093-4789-8C9E-F8C57E9AE1C1}" type="datetimeFigureOut">
              <a:rPr lang="en-GB" smtClean="0"/>
              <a:t>02/01/2017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BB08-F093-4789-8C9E-F8C57E9AE1C1}" type="datetimeFigureOut">
              <a:rPr lang="en-GB" smtClean="0"/>
              <a:t>02/01/2017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BB08-F093-4789-8C9E-F8C57E9AE1C1}" type="datetimeFigureOut">
              <a:rPr lang="en-GB" smtClean="0"/>
              <a:t>02/01/2017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BB08-F093-4789-8C9E-F8C57E9AE1C1}" type="datetimeFigureOut">
              <a:rPr lang="en-GB" smtClean="0"/>
              <a:t>02/01/2017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BB08-F093-4789-8C9E-F8C57E9AE1C1}" type="datetimeFigureOut">
              <a:rPr lang="en-GB" smtClean="0"/>
              <a:t>02/01/2017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BB08-F093-4789-8C9E-F8C57E9AE1C1}" type="datetimeFigureOut">
              <a:rPr lang="en-GB" smtClean="0"/>
              <a:t>02/01/2017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BB08-F093-4789-8C9E-F8C57E9AE1C1}" type="datetimeFigureOut">
              <a:rPr lang="en-GB" smtClean="0"/>
              <a:t>02/01/2017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BB08-F093-4789-8C9E-F8C57E9AE1C1}" type="datetimeFigureOut">
              <a:rPr lang="en-GB" smtClean="0"/>
              <a:t>02/01/2017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BB08-F093-4789-8C9E-F8C57E9AE1C1}" type="datetimeFigureOut">
              <a:rPr lang="en-GB" smtClean="0"/>
              <a:t>02/01/2017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BB08-F093-4789-8C9E-F8C57E9AE1C1}" type="datetimeFigureOut">
              <a:rPr lang="en-GB" smtClean="0"/>
              <a:t>02/01/2017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905BB08-F093-4789-8C9E-F8C57E9AE1C1}" type="datetimeFigureOut">
              <a:rPr lang="en-GB" smtClean="0"/>
              <a:t>02/01/2017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3ED8A0-2DED-4EA9-B7AA-DB88034200AF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ewiki.newint.org/index.php/%E2%80%98This_mine_is_killing_us_slowly%E2%80%99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ewiki.newint.org/index.php/%E2%80%98This_mine_is_killing_us_slowly%E2%80%99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ewiki.newint.org/index.php/Issue_497" TargetMode="External"/><Relationship Id="rId2" Type="http://schemas.openxmlformats.org/officeDocument/2006/relationships/hyperlink" Target="https://newint.org/features/2016/11/01/we-are-slowly-being-killed-by-this-min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48880"/>
            <a:ext cx="7772400" cy="2448272"/>
          </a:xfrm>
        </p:spPr>
        <p:txBody>
          <a:bodyPr>
            <a:noAutofit/>
          </a:bodyPr>
          <a:lstStyle/>
          <a:p>
            <a:r>
              <a:rPr lang="en-GB" sz="8000" b="1" dirty="0" smtClean="0"/>
              <a:t>The mine that KILLS</a:t>
            </a:r>
            <a:endParaRPr lang="en-GB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4869160"/>
            <a:ext cx="6840760" cy="115212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b="1" dirty="0">
                <a:solidFill>
                  <a:schemeClr val="accent6">
                    <a:lumMod val="50000"/>
                  </a:schemeClr>
                </a:solidFill>
              </a:rPr>
              <a:t>New Internationalist Easier English</a:t>
            </a:r>
          </a:p>
          <a:p>
            <a:pPr>
              <a:defRPr/>
            </a:pPr>
            <a:r>
              <a:rPr lang="en-GB" altLang="en-US" b="1" dirty="0">
                <a:solidFill>
                  <a:srgbClr val="00B050"/>
                </a:solidFill>
              </a:rPr>
              <a:t>Ready Upper Intermediate Lesson</a:t>
            </a:r>
          </a:p>
          <a:p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36514"/>
            <a:ext cx="5936024" cy="1340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3080267" cy="204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5986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1143000"/>
          </a:xfrm>
        </p:spPr>
        <p:txBody>
          <a:bodyPr/>
          <a:lstStyle/>
          <a:p>
            <a:r>
              <a:rPr lang="en-GB" dirty="0" smtClean="0"/>
              <a:t>This lesson: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88840"/>
            <a:ext cx="8640960" cy="4680520"/>
          </a:xfrm>
        </p:spPr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r>
              <a:rPr lang="en-GB" sz="4400" b="1" dirty="0" smtClean="0">
                <a:solidFill>
                  <a:srgbClr val="FF0000"/>
                </a:solidFill>
              </a:rPr>
              <a:t>Speaking</a:t>
            </a:r>
            <a:r>
              <a:rPr lang="en-GB" sz="4400" b="1" dirty="0" smtClean="0"/>
              <a:t>: discussing positives and negatives and predicting answers to questions</a:t>
            </a:r>
          </a:p>
          <a:p>
            <a:pPr marL="137160" indent="0">
              <a:buNone/>
            </a:pPr>
            <a:r>
              <a:rPr lang="en-GB" sz="4400" b="1" dirty="0" smtClean="0">
                <a:solidFill>
                  <a:srgbClr val="FF0000"/>
                </a:solidFill>
              </a:rPr>
              <a:t>Reading</a:t>
            </a:r>
            <a:r>
              <a:rPr lang="en-GB" sz="4400" b="1" dirty="0" smtClean="0"/>
              <a:t>: scan reading and reading for detail</a:t>
            </a:r>
          </a:p>
          <a:p>
            <a:pPr marL="137160" indent="0">
              <a:buNone/>
            </a:pPr>
            <a:r>
              <a:rPr lang="en-GB" sz="4400" b="1" dirty="0" smtClean="0">
                <a:solidFill>
                  <a:srgbClr val="FF0000"/>
                </a:solidFill>
              </a:rPr>
              <a:t>Vocabulary</a:t>
            </a:r>
            <a:r>
              <a:rPr lang="en-GB" sz="4400" b="1" dirty="0" smtClean="0"/>
              <a:t>: create and use phrases</a:t>
            </a:r>
          </a:p>
          <a:p>
            <a:pPr marL="137160" indent="0">
              <a:buNone/>
            </a:pPr>
            <a:r>
              <a:rPr lang="en-GB" sz="4400" b="1" dirty="0" smtClean="0">
                <a:solidFill>
                  <a:srgbClr val="FF0000"/>
                </a:solidFill>
              </a:rPr>
              <a:t>Writing</a:t>
            </a:r>
            <a:r>
              <a:rPr lang="en-GB" sz="4400" b="1" dirty="0" smtClean="0"/>
              <a:t>: planning paragraphs and writing a formal letter</a:t>
            </a:r>
          </a:p>
          <a:p>
            <a:pPr marL="137160" indent="0">
              <a:buNone/>
            </a:pP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99392"/>
            <a:ext cx="3093075" cy="2060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2589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7944" y="274638"/>
            <a:ext cx="4618856" cy="2146250"/>
          </a:xfrm>
        </p:spPr>
        <p:txBody>
          <a:bodyPr>
            <a:noAutofit/>
          </a:bodyPr>
          <a:lstStyle/>
          <a:p>
            <a:r>
              <a:rPr lang="en-GB" sz="9600" dirty="0" smtClean="0"/>
              <a:t>Mining:</a:t>
            </a:r>
            <a:endParaRPr lang="en-GB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132856"/>
            <a:ext cx="8640960" cy="4536504"/>
          </a:xfrm>
        </p:spPr>
        <p:txBody>
          <a:bodyPr>
            <a:normAutofit/>
          </a:bodyPr>
          <a:lstStyle/>
          <a:p>
            <a:r>
              <a:rPr lang="en-GB" sz="4400" b="1" dirty="0" smtClean="0"/>
              <a:t>Is it good or bad for the world for the world?</a:t>
            </a:r>
          </a:p>
          <a:p>
            <a:r>
              <a:rPr lang="en-GB" sz="4400" b="1" dirty="0" smtClean="0"/>
              <a:t>Is it good or bad for the people who live near the mine? </a:t>
            </a:r>
          </a:p>
          <a:p>
            <a:pPr marL="137160" indent="0">
              <a:buNone/>
            </a:pPr>
            <a:r>
              <a:rPr lang="en-GB" sz="3600" b="1" i="1" dirty="0" smtClean="0"/>
              <a:t>Discuss – think of as many good and bad points as you can</a:t>
            </a:r>
            <a:endParaRPr lang="en-GB" sz="3600" b="1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27" y="188640"/>
            <a:ext cx="2792413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167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True or false? – what do you think?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268760"/>
            <a:ext cx="9036496" cy="540060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GB" b="1" dirty="0" smtClean="0"/>
              <a:t>1/ BHP Billiton is the world’s biggest mining company.</a:t>
            </a:r>
          </a:p>
          <a:p>
            <a:pPr marL="137160" indent="0">
              <a:buNone/>
            </a:pPr>
            <a:r>
              <a:rPr lang="en-GB" b="1" dirty="0" smtClean="0"/>
              <a:t>2/ The Cerro </a:t>
            </a:r>
            <a:r>
              <a:rPr lang="en-GB" b="1" dirty="0" err="1" smtClean="0"/>
              <a:t>Matoso</a:t>
            </a:r>
            <a:r>
              <a:rPr lang="en-GB" b="1" dirty="0" smtClean="0"/>
              <a:t> mine in Colombia exports ferronickel.</a:t>
            </a:r>
          </a:p>
          <a:p>
            <a:pPr marL="137160" indent="0">
              <a:buNone/>
            </a:pPr>
            <a:r>
              <a:rPr lang="en-GB" b="1" dirty="0" smtClean="0"/>
              <a:t>3/ Many health problems started 10 years after the mine began working.</a:t>
            </a:r>
          </a:p>
          <a:p>
            <a:pPr marL="137160" indent="0">
              <a:buNone/>
            </a:pPr>
            <a:r>
              <a:rPr lang="en-GB" b="1" dirty="0" smtClean="0"/>
              <a:t>4/ Among the health problems are: skin problems, cancer and miscarriages.</a:t>
            </a:r>
          </a:p>
          <a:p>
            <a:pPr marL="137160" indent="0">
              <a:buNone/>
            </a:pPr>
            <a:r>
              <a:rPr lang="en-GB" b="1" dirty="0" smtClean="0"/>
              <a:t>5/ BHP Billiton accepts responsibility for this.</a:t>
            </a:r>
          </a:p>
          <a:p>
            <a:pPr marL="137160" indent="0">
              <a:buNone/>
            </a:pPr>
            <a:r>
              <a:rPr lang="en-GB" b="1" dirty="0" smtClean="0"/>
              <a:t>6/ 49 people who have led environmental and human rights protests have been killed in the last 8 years.</a:t>
            </a:r>
          </a:p>
          <a:p>
            <a:pPr marL="13716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9533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rmAutofit/>
          </a:bodyPr>
          <a:lstStyle/>
          <a:p>
            <a:r>
              <a:rPr lang="en-GB" dirty="0" smtClean="0"/>
              <a:t>Now scan this article quickly – 3 minutes? – to check your answers 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528432"/>
          </a:xfrm>
        </p:spPr>
        <p:txBody>
          <a:bodyPr/>
          <a:lstStyle/>
          <a:p>
            <a:pPr marL="137160" indent="0">
              <a:buNone/>
            </a:pPr>
            <a:r>
              <a:rPr lang="en-GB" dirty="0">
                <a:hlinkClick r:id="rId3"/>
              </a:rPr>
              <a:t>https://eewiki.newint.org/index.php/%</a:t>
            </a:r>
            <a:r>
              <a:rPr lang="en-GB" dirty="0" smtClean="0">
                <a:hlinkClick r:id="rId3"/>
              </a:rPr>
              <a:t>E2%80%98This_mine_is_killing_us_slowly%E2%80%99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722" y="4005064"/>
            <a:ext cx="4110328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82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512168"/>
          </a:xfrm>
        </p:spPr>
        <p:txBody>
          <a:bodyPr>
            <a:noAutofit/>
          </a:bodyPr>
          <a:lstStyle/>
          <a:p>
            <a:r>
              <a:rPr lang="en-GB" sz="3600" dirty="0" smtClean="0"/>
              <a:t>Vocabulary- </a:t>
            </a:r>
            <a:r>
              <a:rPr lang="en-GB" sz="3400" dirty="0" smtClean="0"/>
              <a:t>match to create phrases </a:t>
            </a:r>
            <a:r>
              <a:rPr lang="en-GB" sz="3400" dirty="0" err="1" smtClean="0"/>
              <a:t>eg</a:t>
            </a:r>
            <a:r>
              <a:rPr lang="en-GB" sz="3400" dirty="0" smtClean="0"/>
              <a:t>. ‘melt nickel’ , then use the phrases to discuss mining in Colombia:</a:t>
            </a:r>
            <a:endParaRPr lang="en-GB" sz="3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47664" y="1600200"/>
            <a:ext cx="2736304" cy="5141168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GB" sz="2800" b="1" dirty="0" smtClean="0">
                <a:solidFill>
                  <a:srgbClr val="C00000"/>
                </a:solidFill>
              </a:rPr>
              <a:t>1/ melt</a:t>
            </a:r>
          </a:p>
          <a:p>
            <a:pPr marL="137160" indent="0">
              <a:buNone/>
            </a:pPr>
            <a:r>
              <a:rPr lang="en-GB" sz="2800" b="1" dirty="0" smtClean="0">
                <a:solidFill>
                  <a:srgbClr val="C00000"/>
                </a:solidFill>
              </a:rPr>
              <a:t>2/ give a</a:t>
            </a:r>
          </a:p>
          <a:p>
            <a:pPr marL="137160" indent="0">
              <a:buNone/>
            </a:pPr>
            <a:r>
              <a:rPr lang="en-GB" sz="2800" b="1" dirty="0" smtClean="0">
                <a:solidFill>
                  <a:srgbClr val="C00000"/>
                </a:solidFill>
              </a:rPr>
              <a:t>3/ genetic</a:t>
            </a:r>
          </a:p>
          <a:p>
            <a:pPr marL="137160" indent="0">
              <a:buNone/>
            </a:pPr>
            <a:r>
              <a:rPr lang="en-GB" sz="2800" b="1" dirty="0" smtClean="0">
                <a:solidFill>
                  <a:srgbClr val="C00000"/>
                </a:solidFill>
              </a:rPr>
              <a:t>4/ legal</a:t>
            </a:r>
          </a:p>
          <a:p>
            <a:pPr marL="137160" indent="0">
              <a:buNone/>
            </a:pPr>
            <a:r>
              <a:rPr lang="en-GB" sz="2800" b="1" dirty="0" smtClean="0">
                <a:solidFill>
                  <a:srgbClr val="C00000"/>
                </a:solidFill>
              </a:rPr>
              <a:t>5/ coal-fired</a:t>
            </a:r>
          </a:p>
          <a:p>
            <a:pPr marL="137160" indent="0">
              <a:buNone/>
            </a:pPr>
            <a:r>
              <a:rPr lang="en-GB" sz="2800" b="1" dirty="0" smtClean="0">
                <a:solidFill>
                  <a:srgbClr val="C00000"/>
                </a:solidFill>
              </a:rPr>
              <a:t>6/ riot</a:t>
            </a:r>
          </a:p>
          <a:p>
            <a:pPr marL="137160" indent="0">
              <a:buNone/>
            </a:pPr>
            <a:r>
              <a:rPr lang="en-GB" sz="2800" b="1" dirty="0" smtClean="0">
                <a:solidFill>
                  <a:srgbClr val="C00000"/>
                </a:solidFill>
              </a:rPr>
              <a:t>7/ necessary</a:t>
            </a:r>
          </a:p>
          <a:p>
            <a:pPr marL="137160" indent="0">
              <a:buNone/>
            </a:pPr>
            <a:r>
              <a:rPr lang="en-GB" sz="2800" b="1" dirty="0" smtClean="0">
                <a:solidFill>
                  <a:srgbClr val="C00000"/>
                </a:solidFill>
              </a:rPr>
              <a:t>8/ traditional</a:t>
            </a:r>
          </a:p>
          <a:p>
            <a:pPr marL="137160" indent="0">
              <a:buNone/>
            </a:pPr>
            <a:r>
              <a:rPr lang="en-GB" sz="2800" b="1" dirty="0" smtClean="0">
                <a:solidFill>
                  <a:srgbClr val="C00000"/>
                </a:solidFill>
              </a:rPr>
              <a:t>9/ indigenous</a:t>
            </a:r>
          </a:p>
          <a:p>
            <a:pPr marL="137160" indent="0">
              <a:buNone/>
            </a:pPr>
            <a:r>
              <a:rPr lang="en-GB" sz="2800" b="1" dirty="0" smtClean="0">
                <a:solidFill>
                  <a:srgbClr val="C00000"/>
                </a:solidFill>
              </a:rPr>
              <a:t>10/armed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>
            <a:normAutofit/>
          </a:bodyPr>
          <a:lstStyle/>
          <a:p>
            <a:pPr marL="651510" indent="-514350">
              <a:buAutoNum type="alphaLcParenR"/>
            </a:pPr>
            <a:r>
              <a:rPr lang="en-GB" sz="2800" b="1" dirty="0">
                <a:solidFill>
                  <a:srgbClr val="0070C0"/>
                </a:solidFill>
              </a:rPr>
              <a:t>e</a:t>
            </a:r>
            <a:r>
              <a:rPr lang="en-GB" sz="2800" b="1" dirty="0" smtClean="0">
                <a:solidFill>
                  <a:srgbClr val="0070C0"/>
                </a:solidFill>
              </a:rPr>
              <a:t>quipment</a:t>
            </a:r>
          </a:p>
          <a:p>
            <a:pPr marL="651510" indent="-514350">
              <a:buAutoNum type="alphaLcParenR"/>
            </a:pPr>
            <a:r>
              <a:rPr lang="en-GB" sz="2800" b="1" dirty="0">
                <a:solidFill>
                  <a:srgbClr val="0070C0"/>
                </a:solidFill>
              </a:rPr>
              <a:t>f</a:t>
            </a:r>
            <a:r>
              <a:rPr lang="en-GB" sz="2800" b="1" dirty="0" smtClean="0">
                <a:solidFill>
                  <a:srgbClr val="0070C0"/>
                </a:solidFill>
              </a:rPr>
              <a:t>orces</a:t>
            </a:r>
          </a:p>
          <a:p>
            <a:pPr marL="651510" indent="-514350">
              <a:buAutoNum type="alphaLcParenR"/>
            </a:pPr>
            <a:r>
              <a:rPr lang="en-GB" sz="2800" b="1" dirty="0">
                <a:solidFill>
                  <a:srgbClr val="0070C0"/>
                </a:solidFill>
              </a:rPr>
              <a:t>n</a:t>
            </a:r>
            <a:r>
              <a:rPr lang="en-GB" sz="2800" b="1" dirty="0" smtClean="0">
                <a:solidFill>
                  <a:srgbClr val="0070C0"/>
                </a:solidFill>
              </a:rPr>
              <a:t>ickel</a:t>
            </a:r>
          </a:p>
          <a:p>
            <a:pPr marL="651510" indent="-514350">
              <a:buAutoNum type="alphaLcParenR"/>
            </a:pPr>
            <a:r>
              <a:rPr lang="en-GB" sz="2800" b="1" dirty="0">
                <a:solidFill>
                  <a:srgbClr val="0070C0"/>
                </a:solidFill>
              </a:rPr>
              <a:t>p</a:t>
            </a:r>
            <a:r>
              <a:rPr lang="en-GB" sz="2800" b="1" dirty="0" smtClean="0">
                <a:solidFill>
                  <a:srgbClr val="0070C0"/>
                </a:solidFill>
              </a:rPr>
              <a:t>ower plants</a:t>
            </a:r>
          </a:p>
          <a:p>
            <a:pPr marL="651510" indent="-514350">
              <a:buAutoNum type="alphaLcParenR"/>
            </a:pPr>
            <a:r>
              <a:rPr lang="en-GB" sz="2800" b="1" dirty="0">
                <a:solidFill>
                  <a:srgbClr val="0070C0"/>
                </a:solidFill>
              </a:rPr>
              <a:t>p</a:t>
            </a:r>
            <a:r>
              <a:rPr lang="en-GB" sz="2800" b="1" dirty="0" smtClean="0">
                <a:solidFill>
                  <a:srgbClr val="0070C0"/>
                </a:solidFill>
              </a:rPr>
              <a:t>olice</a:t>
            </a:r>
          </a:p>
          <a:p>
            <a:pPr marL="651510" indent="-514350">
              <a:buAutoNum type="alphaLcParenR"/>
            </a:pPr>
            <a:r>
              <a:rPr lang="en-GB" sz="2800" b="1" dirty="0">
                <a:solidFill>
                  <a:srgbClr val="0070C0"/>
                </a:solidFill>
              </a:rPr>
              <a:t>c</a:t>
            </a:r>
            <a:r>
              <a:rPr lang="en-GB" sz="2800" b="1" dirty="0" smtClean="0">
                <a:solidFill>
                  <a:srgbClr val="0070C0"/>
                </a:solidFill>
              </a:rPr>
              <a:t>ommunities</a:t>
            </a:r>
          </a:p>
          <a:p>
            <a:pPr marL="651510" indent="-514350">
              <a:buAutoNum type="alphaLcParenR"/>
            </a:pPr>
            <a:r>
              <a:rPr lang="en-GB" sz="2800" b="1" dirty="0" smtClean="0">
                <a:solidFill>
                  <a:srgbClr val="0070C0"/>
                </a:solidFill>
              </a:rPr>
              <a:t>concession</a:t>
            </a:r>
          </a:p>
          <a:p>
            <a:pPr marL="651510" indent="-514350">
              <a:buAutoNum type="alphaLcParenR"/>
            </a:pPr>
            <a:r>
              <a:rPr lang="en-GB" sz="2800" b="1" dirty="0">
                <a:solidFill>
                  <a:srgbClr val="0070C0"/>
                </a:solidFill>
              </a:rPr>
              <a:t>p</a:t>
            </a:r>
            <a:r>
              <a:rPr lang="en-GB" sz="2800" b="1" dirty="0" smtClean="0">
                <a:solidFill>
                  <a:srgbClr val="0070C0"/>
                </a:solidFill>
              </a:rPr>
              <a:t>roceedings</a:t>
            </a:r>
          </a:p>
          <a:p>
            <a:pPr marL="651510" indent="-514350">
              <a:buAutoNum type="alphaLcParenR"/>
            </a:pPr>
            <a:r>
              <a:rPr lang="en-GB" sz="2800" b="1" dirty="0">
                <a:solidFill>
                  <a:srgbClr val="0070C0"/>
                </a:solidFill>
              </a:rPr>
              <a:t>m</a:t>
            </a:r>
            <a:r>
              <a:rPr lang="en-GB" sz="2800" b="1" dirty="0" smtClean="0">
                <a:solidFill>
                  <a:srgbClr val="0070C0"/>
                </a:solidFill>
              </a:rPr>
              <a:t>ethods</a:t>
            </a:r>
          </a:p>
          <a:p>
            <a:pPr marL="651510" indent="-514350">
              <a:buAutoNum type="alphaLcParenR"/>
            </a:pPr>
            <a:r>
              <a:rPr lang="en-GB" sz="2800" b="1" dirty="0" smtClean="0">
                <a:solidFill>
                  <a:srgbClr val="0070C0"/>
                </a:solidFill>
              </a:rPr>
              <a:t>changes</a:t>
            </a:r>
            <a:endParaRPr lang="en-GB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404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3" y="116632"/>
            <a:ext cx="8136903" cy="130100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Now read again to find the answers to these questions: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514116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GB" sz="3600" b="1" dirty="0" smtClean="0"/>
              <a:t>1/ Find 3 benefits from </a:t>
            </a:r>
          </a:p>
          <a:p>
            <a:pPr marL="137160" indent="0">
              <a:buNone/>
            </a:pPr>
            <a:r>
              <a:rPr lang="en-GB" sz="3600" b="1" dirty="0" smtClean="0"/>
              <a:t>the Cerro </a:t>
            </a:r>
            <a:r>
              <a:rPr lang="en-GB" sz="3600" b="1" dirty="0" err="1" smtClean="0"/>
              <a:t>Matoso</a:t>
            </a:r>
            <a:r>
              <a:rPr lang="en-GB" sz="3600" b="1" dirty="0" smtClean="0"/>
              <a:t> mine.</a:t>
            </a:r>
          </a:p>
          <a:p>
            <a:pPr marL="137160" indent="0">
              <a:buNone/>
            </a:pPr>
            <a:r>
              <a:rPr lang="en-GB" sz="3600" b="1" dirty="0" smtClean="0"/>
              <a:t>2/ Find 5 negative effects from the mine.</a:t>
            </a:r>
          </a:p>
          <a:p>
            <a:pPr marL="137160" indent="0">
              <a:buNone/>
            </a:pPr>
            <a:r>
              <a:rPr lang="en-GB" sz="3600" b="1" dirty="0" smtClean="0"/>
              <a:t>3/ Find 2 ways the local people have tried to protest.</a:t>
            </a:r>
          </a:p>
          <a:p>
            <a:pPr marL="137160" indent="0">
              <a:buNone/>
            </a:pPr>
            <a:r>
              <a:rPr lang="en-GB" sz="3600" b="1" dirty="0" smtClean="0"/>
              <a:t>4/ Find 3 other non-mining problems that are mentioned.</a:t>
            </a:r>
          </a:p>
          <a:p>
            <a:pPr marL="137160" indent="0">
              <a:buNone/>
            </a:pPr>
            <a:r>
              <a:rPr lang="en-GB" sz="2000" dirty="0">
                <a:hlinkClick r:id="rId3"/>
              </a:rPr>
              <a:t>https://eewiki.newint.org/index.php/%E2%80%98This_mine_is_killing_us_slowly%E2%80%99</a:t>
            </a:r>
            <a:endParaRPr lang="en-GB" sz="2000" dirty="0"/>
          </a:p>
          <a:p>
            <a:pPr marL="137160" indent="0">
              <a:buNone/>
            </a:pPr>
            <a:endParaRPr lang="en-GB" sz="36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905" y="1196752"/>
            <a:ext cx="2298775" cy="1532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2312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en-GB" dirty="0" smtClean="0"/>
              <a:t>Writing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76064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GB" b="1" dirty="0" smtClean="0"/>
              <a:t>Working in small groups, use your answers to these questions to plan a 6-paragraph, formal letter to the CEO of BHP Billiton:</a:t>
            </a:r>
          </a:p>
          <a:p>
            <a:pPr marL="137160" indent="0">
              <a:buNone/>
            </a:pPr>
            <a:r>
              <a:rPr lang="en-GB" sz="3000" b="1" dirty="0" smtClean="0">
                <a:solidFill>
                  <a:srgbClr val="7030A0"/>
                </a:solidFill>
              </a:rPr>
              <a:t>1: We are writing in order to ….</a:t>
            </a:r>
          </a:p>
          <a:p>
            <a:pPr marL="137160" indent="0">
              <a:buNone/>
            </a:pPr>
            <a:r>
              <a:rPr lang="en-GB" sz="2900" b="1" dirty="0" smtClean="0">
                <a:solidFill>
                  <a:srgbClr val="7030A0"/>
                </a:solidFill>
              </a:rPr>
              <a:t>2: We are aware of several benefits from the mine..</a:t>
            </a:r>
          </a:p>
          <a:p>
            <a:pPr marL="137160" indent="0">
              <a:buNone/>
            </a:pPr>
            <a:r>
              <a:rPr lang="en-GB" sz="3000" b="1" dirty="0" smtClean="0">
                <a:solidFill>
                  <a:srgbClr val="7030A0"/>
                </a:solidFill>
              </a:rPr>
              <a:t>3: However, we have also seen …</a:t>
            </a:r>
          </a:p>
          <a:p>
            <a:pPr marL="137160" indent="0">
              <a:buNone/>
            </a:pPr>
            <a:r>
              <a:rPr lang="en-GB" sz="3000" b="1" dirty="0" smtClean="0">
                <a:solidFill>
                  <a:srgbClr val="7030A0"/>
                </a:solidFill>
              </a:rPr>
              <a:t>4: We know that some action has already …</a:t>
            </a:r>
          </a:p>
          <a:p>
            <a:pPr marL="137160" indent="0">
              <a:buNone/>
            </a:pPr>
            <a:r>
              <a:rPr lang="en-GB" sz="3000" b="1" dirty="0" smtClean="0">
                <a:solidFill>
                  <a:srgbClr val="7030A0"/>
                </a:solidFill>
              </a:rPr>
              <a:t>5: In addition, we have heard that ..</a:t>
            </a:r>
          </a:p>
          <a:p>
            <a:pPr marL="137160" indent="0">
              <a:buNone/>
            </a:pPr>
            <a:r>
              <a:rPr lang="en-GB" sz="3000" b="1" dirty="0" smtClean="0">
                <a:solidFill>
                  <a:srgbClr val="7030A0"/>
                </a:solidFill>
              </a:rPr>
              <a:t>6: We would, thus, like you to …</a:t>
            </a:r>
          </a:p>
          <a:p>
            <a:pPr marL="137160" indent="0">
              <a:buNone/>
            </a:pPr>
            <a:r>
              <a:rPr lang="en-GB" i="1" dirty="0" smtClean="0"/>
              <a:t>Now write the letter!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55" y="5003503"/>
            <a:ext cx="2674987" cy="1780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3485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2752" cy="994122"/>
          </a:xfrm>
        </p:spPr>
        <p:txBody>
          <a:bodyPr/>
          <a:lstStyle/>
          <a:p>
            <a:r>
              <a:rPr lang="en-GB" dirty="0" smtClean="0"/>
              <a:t>Homework: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5040600"/>
          </a:xfrm>
        </p:spPr>
        <p:txBody>
          <a:bodyPr/>
          <a:lstStyle/>
          <a:p>
            <a:pPr marL="137160" indent="0">
              <a:buNone/>
            </a:pPr>
            <a:r>
              <a:rPr lang="en-GB" dirty="0"/>
              <a:t>R</a:t>
            </a:r>
            <a:r>
              <a:rPr lang="en-GB" dirty="0" smtClean="0"/>
              <a:t>ead the original article – you will understand it now as you have read the Easier English version: </a:t>
            </a:r>
            <a:r>
              <a:rPr lang="en-GB" dirty="0">
                <a:hlinkClick r:id="rId2"/>
              </a:rPr>
              <a:t>https://newint.org/features/2016/11/01/we-are-slowly-being-killed-by-this-mine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pPr marL="137160" indent="0">
              <a:buNone/>
            </a:pPr>
            <a:r>
              <a:rPr lang="en-GB" dirty="0" smtClean="0"/>
              <a:t>And other articles </a:t>
            </a:r>
            <a:r>
              <a:rPr lang="en-GB" dirty="0"/>
              <a:t>about </a:t>
            </a:r>
            <a:r>
              <a:rPr lang="en-GB" dirty="0" smtClean="0"/>
              <a:t>Colombia </a:t>
            </a:r>
          </a:p>
          <a:p>
            <a:pPr marL="137160" indent="0">
              <a:buNone/>
            </a:pPr>
            <a:r>
              <a:rPr lang="en-GB" dirty="0" smtClean="0"/>
              <a:t>and protesting </a:t>
            </a:r>
            <a:r>
              <a:rPr lang="en-GB" dirty="0" err="1" smtClean="0"/>
              <a:t>etc</a:t>
            </a:r>
            <a:r>
              <a:rPr lang="en-GB" dirty="0" smtClean="0"/>
              <a:t>:</a:t>
            </a:r>
          </a:p>
          <a:p>
            <a:pPr marL="137160" indent="0">
              <a:buNone/>
            </a:pPr>
            <a:r>
              <a:rPr lang="en-GB" sz="2000" dirty="0">
                <a:hlinkClick r:id="rId3"/>
              </a:rPr>
              <a:t>https://</a:t>
            </a:r>
            <a:r>
              <a:rPr lang="en-GB" sz="2000" dirty="0" smtClean="0">
                <a:hlinkClick r:id="rId3"/>
              </a:rPr>
              <a:t>eewiki.newint.org/index.php/Issue_497</a:t>
            </a:r>
            <a:endParaRPr lang="en-GB" sz="2000" dirty="0" smtClean="0"/>
          </a:p>
          <a:p>
            <a:pPr marL="137160" indent="0">
              <a:buNone/>
            </a:pP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140968"/>
            <a:ext cx="2699792" cy="3818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31755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96</TotalTime>
  <Words>613</Words>
  <Application>Microsoft Office PowerPoint</Application>
  <PresentationFormat>On-screen Show (4:3)</PresentationFormat>
  <Paragraphs>71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The mine that KILLS</vt:lpstr>
      <vt:lpstr>This lesson:</vt:lpstr>
      <vt:lpstr>Mining:</vt:lpstr>
      <vt:lpstr>True or false? – what do you think?</vt:lpstr>
      <vt:lpstr>Now scan this article quickly – 3 minutes? – to check your answers :</vt:lpstr>
      <vt:lpstr>Vocabulary- match to create phrases eg. ‘melt nickel’ , then use the phrases to discuss mining in Colombia:</vt:lpstr>
      <vt:lpstr>Now read again to find the answers to these questions:</vt:lpstr>
      <vt:lpstr>Writing</vt:lpstr>
      <vt:lpstr>Homework: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mine that’s killing people</dc:title>
  <dc:creator>Linda Ruas</dc:creator>
  <cp:lastModifiedBy>Linda Ruas</cp:lastModifiedBy>
  <cp:revision>9</cp:revision>
  <dcterms:created xsi:type="dcterms:W3CDTF">2017-01-02T10:52:20Z</dcterms:created>
  <dcterms:modified xsi:type="dcterms:W3CDTF">2017-01-02T12:29:08Z</dcterms:modified>
</cp:coreProperties>
</file>